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41"/>
  </p:notesMasterIdLst>
  <p:handoutMasterIdLst>
    <p:handoutMasterId r:id="rId42"/>
  </p:handoutMasterIdLst>
  <p:sldIdLst>
    <p:sldId id="262" r:id="rId4"/>
    <p:sldId id="332" r:id="rId5"/>
    <p:sldId id="347" r:id="rId6"/>
    <p:sldId id="348" r:id="rId7"/>
    <p:sldId id="349" r:id="rId8"/>
    <p:sldId id="375" r:id="rId9"/>
    <p:sldId id="388" r:id="rId10"/>
    <p:sldId id="387" r:id="rId11"/>
    <p:sldId id="384" r:id="rId12"/>
    <p:sldId id="385" r:id="rId13"/>
    <p:sldId id="389" r:id="rId14"/>
    <p:sldId id="356" r:id="rId15"/>
    <p:sldId id="355" r:id="rId16"/>
    <p:sldId id="357" r:id="rId17"/>
    <p:sldId id="358" r:id="rId18"/>
    <p:sldId id="360" r:id="rId19"/>
    <p:sldId id="359" r:id="rId20"/>
    <p:sldId id="382" r:id="rId21"/>
    <p:sldId id="376" r:id="rId22"/>
    <p:sldId id="377" r:id="rId23"/>
    <p:sldId id="361" r:id="rId24"/>
    <p:sldId id="362" r:id="rId25"/>
    <p:sldId id="365" r:id="rId26"/>
    <p:sldId id="351" r:id="rId27"/>
    <p:sldId id="366" r:id="rId28"/>
    <p:sldId id="367" r:id="rId29"/>
    <p:sldId id="368" r:id="rId30"/>
    <p:sldId id="390" r:id="rId31"/>
    <p:sldId id="383" r:id="rId32"/>
    <p:sldId id="378" r:id="rId33"/>
    <p:sldId id="372" r:id="rId34"/>
    <p:sldId id="373" r:id="rId35"/>
    <p:sldId id="374" r:id="rId36"/>
    <p:sldId id="381" r:id="rId37"/>
    <p:sldId id="379" r:id="rId38"/>
    <p:sldId id="380" r:id="rId39"/>
    <p:sldId id="386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21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632" y="52"/>
      </p:cViewPr>
      <p:guideLst>
        <p:guide orient="horz" pos="1345"/>
        <p:guide orient="horz" pos="21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solidFill>
                  <a:schemeClr val="tx2"/>
                </a:solidFill>
              </a:defRPr>
            </a:lvl1pPr>
            <a:lvl2pPr marL="742950" indent="-285750">
              <a:buFont typeface="Wingdings" panose="05000000000000000000" pitchFamily="2" charset="2"/>
              <a:buChar char="§"/>
              <a:defRPr sz="26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_curve16.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447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877"/>
            <a:ext cx="8229600" cy="579188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18"/>
            <a:ext cx="8229600" cy="112514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23021"/>
            <a:ext cx="9170673" cy="184333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901"/>
            <a:ext cx="8229600" cy="579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40"/>
            <a:ext cx="8229600" cy="1125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3222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0823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09650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0500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0823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3" y="2916850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507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4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2" y="4766312"/>
            <a:ext cx="6400801" cy="3771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-Fisheries-horizont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810762"/>
            <a:ext cx="1276051" cy="301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507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4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2" y="4766312"/>
            <a:ext cx="6400801" cy="3771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OAA-Fisheries-horizontal-rev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4809998"/>
            <a:ext cx="1276053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856250"/>
            <a:ext cx="5485118" cy="1048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5" y="2030704"/>
            <a:ext cx="5485117" cy="95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c-stan.org/docs/2_25/reference-manual/convergence.html" TargetMode="External"/><Relationship Id="rId2" Type="http://schemas.openxmlformats.org/officeDocument/2006/relationships/hyperlink" Target="https://mc-stan.org/docs/2_25/reference-manual/effective-sample-size-section.html#definition-of-effective-sample-size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mb-project/admb/issues/107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c-stan.or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405" y="1199745"/>
            <a:ext cx="7002832" cy="2245714"/>
          </a:xfrm>
        </p:spPr>
        <p:txBody>
          <a:bodyPr/>
          <a:lstStyle/>
          <a:p>
            <a:pPr algn="l"/>
            <a:r>
              <a:rPr lang="en-US" sz="4000" dirty="0"/>
              <a:t>An improved workflow </a:t>
            </a:r>
            <a:r>
              <a:rPr lang="en-US" sz="4000" dirty="0" smtClean="0"/>
              <a:t>for MCMC </a:t>
            </a:r>
            <a:r>
              <a:rPr lang="en-US" sz="4000" dirty="0"/>
              <a:t>in </a:t>
            </a:r>
            <a:r>
              <a:rPr lang="en-US" sz="4000" dirty="0" smtClean="0"/>
              <a:t>Stock Synthesis assessments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43466" y="2516430"/>
            <a:ext cx="5484812" cy="1918460"/>
          </a:xfrm>
        </p:spPr>
        <p:txBody>
          <a:bodyPr>
            <a:noAutofit/>
          </a:bodyPr>
          <a:lstStyle/>
          <a:p>
            <a:r>
              <a:rPr lang="en-US" dirty="0" smtClean="0"/>
              <a:t>Cole </a:t>
            </a:r>
            <a:r>
              <a:rPr lang="en-US" dirty="0" smtClean="0"/>
              <a:t>Monnahan</a:t>
            </a:r>
          </a:p>
          <a:p>
            <a:r>
              <a:rPr lang="en-US" dirty="0" smtClean="0"/>
              <a:t>Virtual </a:t>
            </a:r>
            <a:r>
              <a:rPr lang="en-US" dirty="0" smtClean="0"/>
              <a:t>workshop</a:t>
            </a:r>
          </a:p>
          <a:p>
            <a:r>
              <a:rPr lang="en-US" dirty="0" smtClean="0"/>
              <a:t>2021-03-08</a:t>
            </a:r>
          </a:p>
          <a:p>
            <a:r>
              <a:rPr lang="en-US" dirty="0" smtClean="0"/>
              <a:t>cole.monnahan@noaa.gov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21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Details of </a:t>
            </a:r>
            <a:r>
              <a:rPr lang="en-US" dirty="0" err="1"/>
              <a:t>adnuts</a:t>
            </a:r>
            <a:r>
              <a:rPr lang="en-US" dirty="0"/>
              <a:t> and </a:t>
            </a:r>
            <a:r>
              <a:rPr lang="en-US" sz="3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sample_rwm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470"/>
            <a:ext cx="8686800" cy="3394472"/>
          </a:xfrm>
        </p:spPr>
        <p:txBody>
          <a:bodyPr>
            <a:normAutofit/>
          </a:bodyPr>
          <a:lstStyle/>
          <a:p>
            <a:pPr marL="285750" indent="-227013"/>
            <a:r>
              <a:rPr lang="en-US" sz="2800" dirty="0" smtClean="0"/>
              <a:t>Command run in main (serial) or temporary folder (parallel)</a:t>
            </a:r>
          </a:p>
          <a:p>
            <a:pPr marL="285750" indent="-227013"/>
            <a:r>
              <a:rPr lang="en-US" sz="2800" dirty="0" smtClean="0"/>
              <a:t>Then reads output files (.</a:t>
            </a:r>
            <a:r>
              <a:rPr lang="en-US" sz="2800" dirty="0" err="1" smtClean="0"/>
              <a:t>psv</a:t>
            </a:r>
            <a:r>
              <a:rPr lang="en-US" sz="2800" dirty="0" smtClean="0"/>
              <a:t>, rwm_lp.txt, etc.)</a:t>
            </a:r>
          </a:p>
          <a:p>
            <a:pPr marL="285750" indent="-227013"/>
            <a:r>
              <a:rPr lang="en-US" sz="2800" dirty="0" smtClean="0"/>
              <a:t>Chains merged together and formatted into R object useful for diagnostic packages [</a:t>
            </a:r>
            <a:r>
              <a:rPr lang="en-US" sz="2800" u="sng" dirty="0" smtClean="0"/>
              <a:t>but rarely need to access it</a:t>
            </a:r>
            <a:r>
              <a:rPr lang="en-US" sz="2800" dirty="0" smtClean="0"/>
              <a:t>]</a:t>
            </a:r>
          </a:p>
          <a:p>
            <a:pPr marL="285750" indent="-227013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05" y="3210128"/>
            <a:ext cx="6103676" cy="9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9401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Bayesian inference &amp; MCMC in a nutshell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2103" y="855878"/>
                <a:ext cx="8229600" cy="3825850"/>
              </a:xfrm>
            </p:spPr>
            <p:txBody>
              <a:bodyPr>
                <a:normAutofit fontScale="85000" lnSpcReduction="10000"/>
              </a:bodyPr>
              <a:lstStyle/>
              <a:p>
                <a:pPr marL="227013" indent="-227013"/>
                <a:r>
                  <a:rPr lang="en-US" dirty="0" smtClean="0"/>
                  <a:t>Posterior = joint </a:t>
                </a:r>
                <a:r>
                  <a:rPr lang="en-US" u="sng" dirty="0" smtClean="0"/>
                  <a:t>probability distribution of parameters</a:t>
                </a:r>
              </a:p>
              <a:p>
                <a:pPr marL="227013" indent="-227013"/>
                <a:r>
                  <a:rPr lang="en-US" dirty="0" smtClean="0"/>
                  <a:t>Bayesian inference requires </a:t>
                </a:r>
                <a:r>
                  <a:rPr lang="en-US" b="1" dirty="0" smtClean="0"/>
                  <a:t>integrating</a:t>
                </a:r>
                <a:r>
                  <a:rPr lang="en-US" dirty="0" smtClean="0"/>
                  <a:t> the posterior or derived quantities (e.g.,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𝑆𝑆𝐵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𝑑𝑆𝑆𝐵</m:t>
                        </m:r>
                      </m:e>
                    </m:nary>
                  </m:oMath>
                </a14:m>
                <a:r>
                  <a:rPr lang="en-US" dirty="0" smtClean="0"/>
                  <a:t>) to get </a:t>
                </a:r>
                <a:r>
                  <a:rPr lang="en-US" b="1" dirty="0" smtClean="0"/>
                  <a:t>probabilities</a:t>
                </a:r>
              </a:p>
              <a:p>
                <a:pPr marL="227013" indent="-227013"/>
                <a:r>
                  <a:rPr lang="en-US" dirty="0" smtClean="0"/>
                  <a:t>Numerical easy if known distribution:</a:t>
                </a:r>
                <a:br>
                  <a:rPr lang="en-US" dirty="0" smtClean="0"/>
                </a:br>
                <a:r>
                  <a:rPr lang="en-US" sz="28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  <a:r>
                  <a:rPr lang="en-US" sz="28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rnorm</a:t>
                </a:r>
                <a:r>
                  <a:rPr lang="en-US" sz="28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(1e6, 25, 3)&gt;30)</a:t>
                </a:r>
                <a:endPara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27013" indent="-227013"/>
                <a:r>
                  <a:rPr lang="en-US" dirty="0" smtClean="0"/>
                  <a:t>But SSB is not N(25,3), it has no known distribution</a:t>
                </a:r>
              </a:p>
              <a:p>
                <a:pPr marL="227013" indent="-227013"/>
                <a:r>
                  <a:rPr lang="en-US" dirty="0" smtClean="0"/>
                  <a:t>MCMC is a way to </a:t>
                </a:r>
                <a:r>
                  <a:rPr lang="en-US" b="1" dirty="0" smtClean="0"/>
                  <a:t>generate samples</a:t>
                </a:r>
                <a:r>
                  <a:rPr lang="en-US" dirty="0" smtClean="0"/>
                  <a:t> from unknown probability distributions, allowing for </a:t>
                </a:r>
                <a:r>
                  <a:rPr lang="en-US" b="1" dirty="0" smtClean="0"/>
                  <a:t>numerical integration</a:t>
                </a:r>
                <a:r>
                  <a:rPr lang="en-US" dirty="0" smtClean="0"/>
                  <a:t>.</a:t>
                </a:r>
              </a:p>
              <a:p>
                <a:pPr marL="227013" indent="-227013"/>
                <a:r>
                  <a:rPr lang="en-US" dirty="0"/>
                  <a:t>i</a:t>
                </a:r>
                <a:r>
                  <a:rPr lang="en-US" dirty="0" smtClean="0"/>
                  <a:t>.e., 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r&lt;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your_joint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_</a:t>
                </a:r>
                <a:r>
                  <a:rPr lang="en-US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posterior</a:t>
                </a:r>
                <a:r>
                  <a:rPr 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&gt;(n)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103" y="855878"/>
                <a:ext cx="8229600" cy="3825850"/>
              </a:xfrm>
              <a:blipFill>
                <a:blip r:embed="rId2"/>
                <a:stretch>
                  <a:fillRect l="-1111" t="-2548" r="-593" b="-2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2" y="2332844"/>
            <a:ext cx="310530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Numerical integral: ≈</a:t>
            </a:r>
            <a:r>
              <a:rPr lang="en-US" sz="1600" dirty="0" err="1" smtClean="0"/>
              <a:t>Pr</a:t>
            </a:r>
            <a:r>
              <a:rPr lang="en-US" sz="1600" dirty="0" smtClean="0"/>
              <a:t>(SSB&gt;30)</a:t>
            </a:r>
          </a:p>
          <a:p>
            <a:r>
              <a:rPr lang="en-US" sz="1600" dirty="0" smtClean="0"/>
              <a:t>More samples → better approximation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2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Convergence diagnostics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Autocorrelation is present by design (MCMC), and the higher it is, the </a:t>
            </a:r>
            <a:r>
              <a:rPr lang="en-US" dirty="0" smtClean="0"/>
              <a:t>more uncertain the estimates</a:t>
            </a:r>
            <a:endParaRPr lang="en-US" dirty="0"/>
          </a:p>
          <a:p>
            <a:r>
              <a:rPr lang="en-US" dirty="0"/>
              <a:t>The </a:t>
            </a:r>
            <a:r>
              <a:rPr lang="en-US" u="sng" dirty="0"/>
              <a:t>estimated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effective sample size</a:t>
            </a:r>
            <a:r>
              <a:rPr lang="en-US" dirty="0"/>
              <a:t> (</a:t>
            </a:r>
            <a:r>
              <a:rPr lang="en-US" b="1" dirty="0"/>
              <a:t>ESS</a:t>
            </a:r>
            <a:r>
              <a:rPr lang="en-US" dirty="0"/>
              <a:t>) quantifies this. </a:t>
            </a:r>
          </a:p>
          <a:p>
            <a:pPr lvl="1"/>
            <a:r>
              <a:rPr lang="en-US" dirty="0"/>
              <a:t>High ESS/(N samples) is good, is “fast” </a:t>
            </a:r>
            <a:r>
              <a:rPr lang="en-US" dirty="0" smtClean="0"/>
              <a:t>mixing</a:t>
            </a:r>
          </a:p>
          <a:p>
            <a:pPr lvl="1"/>
            <a:r>
              <a:rPr lang="en-US" dirty="0"/>
              <a:t>Each parameter has an ESS, so the min(ESS) is used</a:t>
            </a:r>
          </a:p>
          <a:p>
            <a:pPr lvl="1"/>
            <a:r>
              <a:rPr lang="en-US" dirty="0" smtClean="0"/>
              <a:t>Want </a:t>
            </a:r>
            <a:r>
              <a:rPr lang="en-US" b="1" dirty="0"/>
              <a:t>at least a few hundred </a:t>
            </a:r>
            <a:r>
              <a:rPr lang="en-US" dirty="0" err="1" smtClean="0"/>
              <a:t>minESS</a:t>
            </a:r>
            <a:r>
              <a:rPr lang="en-US" dirty="0" smtClean="0"/>
              <a:t> </a:t>
            </a:r>
            <a:r>
              <a:rPr lang="en-US" dirty="0"/>
              <a:t>for real analyses</a:t>
            </a:r>
          </a:p>
          <a:p>
            <a:r>
              <a:rPr lang="en-US" dirty="0" err="1" smtClean="0"/>
              <a:t>Rhat</a:t>
            </a:r>
            <a:r>
              <a:rPr lang="en-US" dirty="0" smtClean="0"/>
              <a:t> </a:t>
            </a:r>
            <a:r>
              <a:rPr lang="en-US" dirty="0"/>
              <a:t>measures convergence issues (R&gt;1.1 suggests not mixing</a:t>
            </a:r>
            <a:r>
              <a:rPr lang="en-US" dirty="0" smtClean="0"/>
              <a:t>); </a:t>
            </a:r>
            <a:r>
              <a:rPr lang="en-US" dirty="0"/>
              <a:t>max(</a:t>
            </a:r>
            <a:r>
              <a:rPr lang="en-US" dirty="0" err="1"/>
              <a:t>Rhat</a:t>
            </a:r>
            <a:r>
              <a:rPr lang="en-US" dirty="0"/>
              <a:t>) is </a:t>
            </a:r>
            <a:r>
              <a:rPr lang="en-US" dirty="0" smtClean="0"/>
              <a:t>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7335" y="4341087"/>
            <a:ext cx="666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https://mc-stan.org/docs/2_25/reference-manual/convergence.html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Convergence diagnostics with ‘</a:t>
            </a:r>
            <a:r>
              <a:rPr lang="en-US" dirty="0" err="1" smtClean="0"/>
              <a:t>adnuts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Fits with ‘</a:t>
            </a:r>
            <a:r>
              <a:rPr lang="en-US" dirty="0" err="1" smtClean="0"/>
              <a:t>adnuts</a:t>
            </a:r>
            <a:r>
              <a:rPr lang="en-US" dirty="0" smtClean="0"/>
              <a:t>’ automatically calculate key convergence diagnostics (via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rstan</a:t>
            </a:r>
            <a:r>
              <a:rPr lang="en-US" dirty="0" smtClean="0"/>
              <a:t>): </a:t>
            </a:r>
            <a:br>
              <a:rPr lang="en-US" dirty="0" smtClean="0"/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summary(fit)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…</a:t>
            </a:r>
            <a:br>
              <a:rPr lang="en-US" sz="2000" dirty="0" smtClean="0"/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Minimum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ESS=4 (0.04%), and maximum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=3.599</a:t>
            </a:r>
          </a:p>
          <a:p>
            <a:r>
              <a:rPr lang="en-US" sz="3200" dirty="0" smtClean="0"/>
              <a:t>Very clear signs of non-convergence!</a:t>
            </a:r>
            <a:endParaRPr lang="en-US" sz="3200" dirty="0"/>
          </a:p>
          <a:p>
            <a:r>
              <a:rPr lang="en-US" dirty="0"/>
              <a:t>‘coda’ and ‘</a:t>
            </a:r>
            <a:r>
              <a:rPr lang="en-US" dirty="0" err="1"/>
              <a:t>bayes_plot</a:t>
            </a:r>
            <a:r>
              <a:rPr lang="en-US" dirty="0"/>
              <a:t>’ also can be used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see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vignette(‘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adnuts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r>
              <a:rPr lang="en-US" dirty="0" smtClean="0"/>
              <a:t> for examples)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Convergence diagnostics with ‘</a:t>
            </a:r>
            <a:r>
              <a:rPr lang="en-US" dirty="0" err="1" smtClean="0"/>
              <a:t>adnuts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ShinyStan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sz="2800" i="1" dirty="0" smtClean="0"/>
              <a:t>provides </a:t>
            </a:r>
            <a:r>
              <a:rPr lang="en-US" sz="2800" i="1" dirty="0"/>
              <a:t>visual and numerical summaries of model parameters and convergence diagnostics for MCMC </a:t>
            </a:r>
            <a:r>
              <a:rPr lang="en-US" sz="2800" i="1" dirty="0" smtClean="0"/>
              <a:t>simulations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Accessible with </a:t>
            </a:r>
            <a:r>
              <a:rPr lang="en-US" dirty="0" err="1" smtClean="0"/>
              <a:t>adnuts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launch_shinyadmb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(fit)</a:t>
            </a:r>
          </a:p>
          <a:p>
            <a:pPr lvl="1"/>
            <a:r>
              <a:rPr lang="en-US" dirty="0" smtClean="0"/>
              <a:t>Works best with NUTS chains, but also for RWM</a:t>
            </a:r>
            <a:r>
              <a:rPr lang="en-US" dirty="0"/>
              <a:t> </a:t>
            </a:r>
            <a:r>
              <a:rPr lang="en-US" dirty="0" smtClean="0"/>
              <a:t>used here</a:t>
            </a:r>
          </a:p>
          <a:p>
            <a:pPr lvl="1"/>
            <a:r>
              <a:rPr lang="en-US" dirty="0" smtClean="0"/>
              <a:t>[Demo in R]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602" y="4299942"/>
            <a:ext cx="440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https://mc-stan.org/users/interfaces/shinystan</a:t>
            </a:r>
          </a:p>
        </p:txBody>
      </p:sp>
    </p:spTree>
    <p:extLst>
      <p:ext uri="{BB962C8B-B14F-4D97-AF65-F5344CB8AC3E}">
        <p14:creationId xmlns:p14="http://schemas.microsoft.com/office/powerpoint/2010/main" val="34146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6" y="2744688"/>
            <a:ext cx="7123437" cy="19291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1" y="614887"/>
            <a:ext cx="7154386" cy="1604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8220" y="168809"/>
            <a:ext cx="992981" cy="457247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Initialized at mode 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1314711" y="626057"/>
            <a:ext cx="42223" cy="26409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>
            <a:off x="7745616" y="3346249"/>
            <a:ext cx="147200" cy="649697"/>
          </a:xfrm>
          <a:prstGeom prst="rightBrace">
            <a:avLst>
              <a:gd name="adj1" fmla="val 5277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ight Brace 9"/>
          <p:cNvSpPr/>
          <p:nvPr/>
        </p:nvSpPr>
        <p:spPr>
          <a:xfrm rot="5400000">
            <a:off x="1904795" y="1341693"/>
            <a:ext cx="148377" cy="1668393"/>
          </a:xfrm>
          <a:prstGeom prst="rightBrace">
            <a:avLst>
              <a:gd name="adj1" fmla="val 52778"/>
              <a:gd name="adj2" fmla="val 497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241968" y="2778893"/>
            <a:ext cx="2271943" cy="314160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Rapid </a:t>
            </a:r>
            <a:r>
              <a:rPr lang="en-US" sz="1350" dirty="0"/>
              <a:t>convergence to typical set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37178" y="3346250"/>
            <a:ext cx="675880" cy="603856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Typical set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44787" y="2257395"/>
            <a:ext cx="1563424" cy="300909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Tuning in warmup</a:t>
            </a: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1144787" y="3093053"/>
            <a:ext cx="1233153" cy="1840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5160381" y="-187187"/>
            <a:ext cx="118245" cy="4700679"/>
          </a:xfrm>
          <a:prstGeom prst="rightBrace">
            <a:avLst>
              <a:gd name="adj1" fmla="val 52778"/>
              <a:gd name="adj2" fmla="val 497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4870032" y="2259723"/>
            <a:ext cx="1563424" cy="300909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Sampling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34939" y="680412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Thin=1; ESS=5; </a:t>
            </a:r>
            <a:r>
              <a:rPr lang="en-US" sz="1200" dirty="0" err="1"/>
              <a:t>Rhat</a:t>
            </a:r>
            <a:r>
              <a:rPr lang="en-US" sz="1200" dirty="0"/>
              <a:t>=2.2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34939" y="2665705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Thin=50; ESS=220; </a:t>
            </a:r>
            <a:r>
              <a:rPr lang="en-US" sz="1200" dirty="0" err="1"/>
              <a:t>Rhat</a:t>
            </a:r>
            <a:r>
              <a:rPr lang="en-US" sz="1200" dirty="0"/>
              <a:t>=1.02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65322" y="111968"/>
            <a:ext cx="221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Flathead sole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80343" y="602283"/>
            <a:ext cx="1340212" cy="312491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Slowly move away</a:t>
            </a:r>
            <a:endParaRPr lang="en-US" sz="1350" dirty="0"/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547872" y="914774"/>
            <a:ext cx="502577" cy="3152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2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Flathead sole – looks much better after thin=50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73" y="905470"/>
            <a:ext cx="7093854" cy="35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7" y="561082"/>
            <a:ext cx="7157631" cy="1618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7" y="2773916"/>
            <a:ext cx="7189868" cy="1928357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1764B-DC3C-407A-9910-0EDDE64552B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86544" y="2350765"/>
            <a:ext cx="992981" cy="457247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Initialized at mode 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>
            <a:off x="1183035" y="2808013"/>
            <a:ext cx="42223" cy="26409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>
            <a:off x="7894053" y="3539226"/>
            <a:ext cx="147200" cy="649697"/>
          </a:xfrm>
          <a:prstGeom prst="rightBrace">
            <a:avLst>
              <a:gd name="adj1" fmla="val 5277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1744100" y="2427569"/>
            <a:ext cx="1696786" cy="483309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Not converging to </a:t>
            </a:r>
            <a:r>
              <a:rPr lang="en-US" sz="1350" dirty="0"/>
              <a:t>typical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85615" y="3539227"/>
            <a:ext cx="565238" cy="603856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 at typical set!!</a:t>
            </a:r>
          </a:p>
        </p:txBody>
      </p:sp>
      <p:cxnSp>
        <p:nvCxnSpPr>
          <p:cNvPr id="31" name="Straight Arrow Connector 30"/>
          <p:cNvCxnSpPr>
            <a:stCxn id="28" idx="2"/>
          </p:cNvCxnSpPr>
          <p:nvPr/>
        </p:nvCxnSpPr>
        <p:spPr>
          <a:xfrm flipH="1">
            <a:off x="2267253" y="2910877"/>
            <a:ext cx="325240" cy="4358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34939" y="680412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Thin=2; ESS=4; </a:t>
            </a:r>
            <a:r>
              <a:rPr lang="en-US" sz="1200" dirty="0" err="1"/>
              <a:t>Rhat</a:t>
            </a:r>
            <a:r>
              <a:rPr lang="en-US" sz="1200" dirty="0"/>
              <a:t>=3.6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10502" y="2519403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Thin=50; ESS=4; </a:t>
            </a:r>
            <a:r>
              <a:rPr lang="en-US" sz="1200" dirty="0" err="1"/>
              <a:t>Rhat</a:t>
            </a:r>
            <a:r>
              <a:rPr lang="en-US" sz="1200" dirty="0"/>
              <a:t>=3.7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5322" y="111968"/>
            <a:ext cx="221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Snow crab</a:t>
            </a:r>
          </a:p>
        </p:txBody>
      </p:sp>
    </p:spTree>
    <p:extLst>
      <p:ext uri="{BB962C8B-B14F-4D97-AF65-F5344CB8AC3E}">
        <p14:creationId xmlns:p14="http://schemas.microsoft.com/office/powerpoint/2010/main" val="117883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Snow crab – terrible despite thin=50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1" y="1258362"/>
            <a:ext cx="7498737" cy="3274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5920" y="1542554"/>
            <a:ext cx="28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More thinning will not help!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MCMC workflow with </a:t>
            </a:r>
            <a:r>
              <a:rPr lang="en-US" dirty="0" err="1" smtClean="0"/>
              <a:t>adnuts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 as many RWM parallel chains as possible (&lt;=8)</a:t>
            </a:r>
          </a:p>
          <a:p>
            <a:r>
              <a:rPr lang="en-US" dirty="0" smtClean="0"/>
              <a:t>1000-2000 iterations, 10-25% warmup</a:t>
            </a:r>
          </a:p>
          <a:p>
            <a:r>
              <a:rPr lang="en-US" dirty="0" smtClean="0"/>
              <a:t>Start with thin=1, increase until</a:t>
            </a:r>
          </a:p>
          <a:p>
            <a:pPr lvl="1"/>
            <a:r>
              <a:rPr lang="en-US" dirty="0" smtClean="0"/>
              <a:t>Convergence diagnostics pass (ESS&gt;200, </a:t>
            </a:r>
            <a:r>
              <a:rPr lang="en-US" dirty="0" err="1" smtClean="0"/>
              <a:t>Rhat</a:t>
            </a:r>
            <a:r>
              <a:rPr lang="en-US" smtClean="0"/>
              <a:t>&lt;1.1)</a:t>
            </a:r>
            <a:endParaRPr lang="en-US" dirty="0" smtClean="0"/>
          </a:p>
          <a:p>
            <a:pPr lvl="1"/>
            <a:r>
              <a:rPr lang="en-US" dirty="0" smtClean="0"/>
              <a:t>or parameterization issues identified and resolved</a:t>
            </a:r>
          </a:p>
          <a:p>
            <a:r>
              <a:rPr lang="en-US" dirty="0" smtClean="0"/>
              <a:t>Dispersed </a:t>
            </a:r>
            <a:r>
              <a:rPr lang="en-US" dirty="0" err="1" smtClean="0"/>
              <a:t>inits</a:t>
            </a:r>
            <a:r>
              <a:rPr lang="en-US" dirty="0" smtClean="0"/>
              <a:t> ideal, usually difficult with assessments (default is start at mode, read from </a:t>
            </a:r>
            <a:r>
              <a:rPr lang="en-US" dirty="0" err="1" smtClean="0"/>
              <a:t>admodel.hes</a:t>
            </a:r>
            <a:r>
              <a:rPr lang="en-US" dirty="0" smtClean="0"/>
              <a:t>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602" y="4299942"/>
            <a:ext cx="440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https://mc-stan.org/users/interfaces/shinystan</a:t>
            </a:r>
          </a:p>
        </p:txBody>
      </p:sp>
    </p:spTree>
    <p:extLst>
      <p:ext uri="{BB962C8B-B14F-4D97-AF65-F5344CB8AC3E}">
        <p14:creationId xmlns:p14="http://schemas.microsoft.com/office/powerpoint/2010/main" val="17630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Road map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556"/>
            <a:ext cx="8229600" cy="3236385"/>
          </a:xfrm>
        </p:spPr>
        <p:txBody>
          <a:bodyPr>
            <a:normAutofit/>
          </a:bodyPr>
          <a:lstStyle/>
          <a:p>
            <a:r>
              <a:rPr lang="en-US" dirty="0"/>
              <a:t>Setup </a:t>
            </a:r>
            <a:r>
              <a:rPr lang="en-US" b="1" dirty="0"/>
              <a:t>your models </a:t>
            </a:r>
            <a:r>
              <a:rPr lang="en-US" dirty="0"/>
              <a:t>to work with ‘</a:t>
            </a:r>
            <a:r>
              <a:rPr lang="en-US" dirty="0" err="1"/>
              <a:t>adnuts</a:t>
            </a:r>
            <a:r>
              <a:rPr lang="en-US" dirty="0"/>
              <a:t>’ </a:t>
            </a:r>
            <a:r>
              <a:rPr lang="en-US" dirty="0" smtClean="0"/>
              <a:t>R package</a:t>
            </a:r>
            <a:endParaRPr lang="en-US" dirty="0"/>
          </a:p>
          <a:p>
            <a:r>
              <a:rPr lang="en-US" dirty="0"/>
              <a:t>Integrate them with default </a:t>
            </a:r>
            <a:r>
              <a:rPr lang="en-US" dirty="0" smtClean="0"/>
              <a:t>algorithm (RWM)</a:t>
            </a:r>
            <a:endParaRPr lang="en-US" dirty="0"/>
          </a:p>
          <a:p>
            <a:pPr lvl="1"/>
            <a:r>
              <a:rPr lang="en-US" dirty="0"/>
              <a:t>Examine MCMC convergence diagnostics</a:t>
            </a:r>
          </a:p>
          <a:p>
            <a:pPr lvl="1"/>
            <a:r>
              <a:rPr lang="en-US" dirty="0"/>
              <a:t>Examine model diagnostics (parameterization issues)</a:t>
            </a:r>
          </a:p>
          <a:p>
            <a:r>
              <a:rPr lang="en-US" dirty="0"/>
              <a:t>Interspersed with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Theory, discussions, questions,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0265" y="1378974"/>
            <a:ext cx="6998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 smtClean="0"/>
              <a:t>[Share and discuss convergence diagnostics]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25974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MCMC as a tool for “model diagnostics”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Passing convergence checks is mandatory before inference (</a:t>
            </a:r>
            <a:r>
              <a:rPr lang="en-US" sz="2800" dirty="0" err="1" smtClean="0"/>
              <a:t>minESS</a:t>
            </a:r>
            <a:r>
              <a:rPr lang="en-US" sz="2800" dirty="0" smtClean="0"/>
              <a:t>&gt;200, max </a:t>
            </a:r>
            <a:r>
              <a:rPr lang="en-US" sz="2800" dirty="0" err="1" smtClean="0"/>
              <a:t>Rhat</a:t>
            </a:r>
            <a:r>
              <a:rPr lang="en-US" sz="2800" dirty="0" smtClean="0"/>
              <a:t>&lt;1.1)</a:t>
            </a:r>
          </a:p>
          <a:p>
            <a:r>
              <a:rPr lang="en-US" sz="2800" dirty="0" smtClean="0"/>
              <a:t>If checks fail despite increasing thinning,</a:t>
            </a:r>
          </a:p>
          <a:p>
            <a:r>
              <a:rPr lang="en-US" sz="2800" dirty="0" smtClean="0"/>
              <a:t>Then slowest (or fastest) mixing parameters often </a:t>
            </a:r>
            <a:r>
              <a:rPr lang="en-US" sz="2800" u="sng" dirty="0" smtClean="0"/>
              <a:t>coincide with model issues</a:t>
            </a:r>
            <a:r>
              <a:rPr lang="en-US" sz="2800" dirty="0" smtClean="0"/>
              <a:t> </a:t>
            </a:r>
            <a:r>
              <a:rPr lang="en-US" sz="2000" dirty="0" smtClean="0"/>
              <a:t>(pars w/ mode on bounds, inestimable, long tails, etc.)</a:t>
            </a:r>
          </a:p>
          <a:p>
            <a:r>
              <a:rPr lang="en-US" sz="2800" dirty="0" smtClean="0"/>
              <a:t>Thus, examining failed MCMC convergence diagnostics is a useful method for </a:t>
            </a:r>
            <a:r>
              <a:rPr lang="en-US" sz="2800" b="1" dirty="0" smtClean="0"/>
              <a:t>model diagnostics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MCMC as a tool for model diagnostics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470"/>
            <a:ext cx="8229600" cy="367390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Why? Because default settings use the inverse Hessian (</a:t>
            </a:r>
            <a:r>
              <a:rPr lang="en-US" sz="2800" dirty="0" err="1" smtClean="0"/>
              <a:t>covar</a:t>
            </a:r>
            <a:r>
              <a:rPr lang="en-US" sz="2800" dirty="0" smtClean="0"/>
              <a:t>) as a tuning parameter (‘metric’ in </a:t>
            </a:r>
            <a:r>
              <a:rPr lang="en-US" sz="2800" dirty="0" err="1" smtClean="0"/>
              <a:t>adnuts</a:t>
            </a:r>
            <a:r>
              <a:rPr lang="en-US" sz="2800" dirty="0" smtClean="0"/>
              <a:t>). </a:t>
            </a:r>
          </a:p>
          <a:p>
            <a:pPr lvl="1"/>
            <a:r>
              <a:rPr lang="en-US" sz="2400" dirty="0" smtClean="0"/>
              <a:t>When the </a:t>
            </a:r>
            <a:r>
              <a:rPr lang="en-US" sz="2400" dirty="0" err="1" smtClean="0"/>
              <a:t>covar</a:t>
            </a:r>
            <a:r>
              <a:rPr lang="en-US" sz="2400" dirty="0"/>
              <a:t> </a:t>
            </a:r>
            <a:r>
              <a:rPr lang="en-US" sz="2400" dirty="0" smtClean="0"/>
              <a:t>approximates the posterior geometry well (‘matches’), it is more efficient</a:t>
            </a:r>
          </a:p>
          <a:p>
            <a:pPr lvl="1"/>
            <a:r>
              <a:rPr lang="en-US" sz="2400" dirty="0" smtClean="0"/>
              <a:t>When not, it can be astonishingly inefficient</a:t>
            </a:r>
          </a:p>
          <a:p>
            <a:r>
              <a:rPr lang="en-US" sz="2800" u="sng" dirty="0" smtClean="0"/>
              <a:t>When the MLE and MCMC results are very different, something likely went wrong!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diagnostics: MCMC vs MLE for </a:t>
            </a:r>
            <a:r>
              <a:rPr lang="en-US" u="sng" dirty="0" smtClean="0"/>
              <a:t>flathead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04" y="905469"/>
            <a:ext cx="2976664" cy="35303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</a:t>
            </a:r>
            <a:r>
              <a:rPr lang="en-US" sz="2400" b="1" dirty="0" smtClean="0"/>
              <a:t>fastest</a:t>
            </a:r>
            <a:r>
              <a:rPr lang="en-US" sz="2400" dirty="0" smtClean="0"/>
              <a:t> pars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pairs_admb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(fit,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	pars=1:3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order=fast')</a:t>
            </a:r>
          </a:p>
          <a:p>
            <a:r>
              <a:rPr lang="en-US" sz="2400" dirty="0" smtClean="0"/>
              <a:t>Customized `pairs` plot for </a:t>
            </a:r>
            <a:r>
              <a:rPr lang="en-US" sz="2400" dirty="0" err="1" smtClean="0"/>
              <a:t>adnuts</a:t>
            </a:r>
            <a:r>
              <a:rPr lang="en-US" sz="2400" dirty="0" smtClean="0"/>
              <a:t> fits</a:t>
            </a:r>
          </a:p>
          <a:p>
            <a:r>
              <a:rPr lang="en-US" sz="2400" dirty="0" smtClean="0"/>
              <a:t>Red ellipses=</a:t>
            </a:r>
            <a:r>
              <a:rPr lang="en-US" sz="2400" dirty="0" err="1" smtClean="0"/>
              <a:t>covar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black points=posterior</a:t>
            </a:r>
          </a:p>
          <a:p>
            <a:r>
              <a:rPr lang="en-US" sz="2400" dirty="0" smtClean="0"/>
              <a:t>Looks great!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0" y="1002890"/>
            <a:ext cx="57149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diagnostics: MCMC vs MLE for </a:t>
            </a:r>
            <a:r>
              <a:rPr lang="en-US" u="sng" dirty="0"/>
              <a:t>flathead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04" y="905469"/>
            <a:ext cx="2976664" cy="35303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</a:t>
            </a:r>
            <a:r>
              <a:rPr lang="en-US" sz="2400" b="1" dirty="0" smtClean="0"/>
              <a:t>slowest</a:t>
            </a:r>
            <a:r>
              <a:rPr lang="en-US" sz="2400" dirty="0" smtClean="0"/>
              <a:t> pars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pairs_admb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(fit,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	pars=1:3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order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='slow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400" dirty="0" smtClean="0"/>
              <a:t>… Still looks pretty good</a:t>
            </a:r>
          </a:p>
          <a:p>
            <a:r>
              <a:rPr lang="en-US" sz="2400" dirty="0" smtClean="0"/>
              <a:t>There is no big mismatch here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0" y="1002890"/>
            <a:ext cx="5714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diagnostics: MCMC vs MLE for </a:t>
            </a:r>
            <a:r>
              <a:rPr lang="en-US" u="sng" dirty="0" err="1" smtClean="0"/>
              <a:t>snowcrab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04" y="905469"/>
            <a:ext cx="2976664" cy="35303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</a:t>
            </a:r>
            <a:r>
              <a:rPr lang="en-US" sz="2400" b="1" dirty="0" smtClean="0"/>
              <a:t>fastest</a:t>
            </a:r>
            <a:r>
              <a:rPr lang="en-US" sz="2400" dirty="0" smtClean="0"/>
              <a:t> pars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pairs_admb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(fit,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	pars=1:3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order=‘fast')</a:t>
            </a:r>
          </a:p>
          <a:p>
            <a:r>
              <a:rPr lang="en-US" sz="2400" dirty="0" smtClean="0"/>
              <a:t>What?</a:t>
            </a:r>
          </a:p>
          <a:p>
            <a:r>
              <a:rPr lang="en-US" sz="2400" dirty="0" smtClean="0"/>
              <a:t>Look at the extreme nature of </a:t>
            </a:r>
            <a:r>
              <a:rPr lang="en-US" sz="2400" dirty="0" err="1" smtClean="0"/>
              <a:t>covar</a:t>
            </a:r>
            <a:endParaRPr lang="en-US" sz="2400" dirty="0" smtClean="0"/>
          </a:p>
          <a:p>
            <a:r>
              <a:rPr lang="en-US" sz="2400" dirty="0" smtClean="0"/>
              <a:t>It obscures the MCMC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0" y="1002890"/>
            <a:ext cx="57149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diagnostics: MCMC vs MLE</a:t>
            </a:r>
            <a:r>
              <a:rPr lang="en-US" dirty="0"/>
              <a:t> for </a:t>
            </a:r>
            <a:r>
              <a:rPr lang="en-US" u="sng" dirty="0" err="1"/>
              <a:t>snowcrab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04" y="905469"/>
            <a:ext cx="2976664" cy="353034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Three </a:t>
            </a:r>
            <a:r>
              <a:rPr lang="en-US" sz="2400" b="1" dirty="0" smtClean="0"/>
              <a:t>fastest</a:t>
            </a:r>
            <a:r>
              <a:rPr lang="en-US" sz="2400" dirty="0" smtClean="0"/>
              <a:t> pars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pairs_admb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(fit,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	pars=1:3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order=fast‘,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add.mle</a:t>
            </a:r>
            <a:r>
              <a:rPr lang="en-US" sz="18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sz="2400" dirty="0" smtClean="0"/>
              <a:t>par #1 is uniform over it’s bounded range.</a:t>
            </a:r>
          </a:p>
          <a:p>
            <a:r>
              <a:rPr lang="en-US" sz="2400" dirty="0" smtClean="0"/>
              <a:t>MLE </a:t>
            </a:r>
            <a:r>
              <a:rPr lang="en-US" sz="2400" dirty="0"/>
              <a:t>estimate is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N(0.5</a:t>
            </a:r>
            <a:r>
              <a:rPr lang="en-US" sz="2400" dirty="0"/>
              <a:t>, </a:t>
            </a:r>
            <a:r>
              <a:rPr lang="en-US" sz="2400" dirty="0" smtClean="0"/>
              <a:t>350^2)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20" y="1002890"/>
            <a:ext cx="5714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</a:t>
            </a:r>
            <a:r>
              <a:rPr lang="en-US" dirty="0" smtClean="0"/>
              <a:t>diagnostics with MCMC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 what happened? Some SEs were enormously overestimated. </a:t>
            </a:r>
          </a:p>
          <a:p>
            <a:r>
              <a:rPr lang="en-US" sz="2800" dirty="0" smtClean="0"/>
              <a:t>ADMB scaled *the whole* </a:t>
            </a:r>
            <a:r>
              <a:rPr lang="en-US" sz="2800" dirty="0" err="1" smtClean="0"/>
              <a:t>covar</a:t>
            </a:r>
            <a:r>
              <a:rPr lang="en-US" sz="2800" dirty="0" smtClean="0"/>
              <a:t> matrix down during tuning</a:t>
            </a:r>
          </a:p>
          <a:p>
            <a:pPr lvl="1"/>
            <a:r>
              <a:rPr lang="en-US" sz="2400" dirty="0" smtClean="0"/>
              <a:t>Results in miniscule steps, extremely high autocorrelation</a:t>
            </a:r>
          </a:p>
          <a:p>
            <a:pPr lvl="1"/>
            <a:r>
              <a:rPr lang="en-US" sz="2400" dirty="0"/>
              <a:t>R</a:t>
            </a:r>
            <a:r>
              <a:rPr lang="en-US" sz="2400" dirty="0" smtClean="0"/>
              <a:t>uins MCMC efficiency</a:t>
            </a:r>
          </a:p>
          <a:p>
            <a:r>
              <a:rPr lang="en-US" sz="2800" dirty="0" smtClean="0"/>
              <a:t>But it helped identify model parameterization issues not readily apparent from MLE outputs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7" y="561082"/>
            <a:ext cx="7157631" cy="1618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7" y="2773916"/>
            <a:ext cx="7189868" cy="1928357"/>
          </a:xfrm>
          <a:prstGeom prst="rect">
            <a:avLst/>
          </a:prstGeom>
        </p:spPr>
      </p:pic>
      <p:sp>
        <p:nvSpPr>
          <p:cNvPr id="23" name="Slide Number Placeholder 3"/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1764B-DC3C-407A-9910-0EDDE64552B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86544" y="2350765"/>
            <a:ext cx="992981" cy="457247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Initialized at mode 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>
            <a:off x="1183035" y="2808013"/>
            <a:ext cx="42223" cy="26409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>
            <a:off x="7894053" y="3539226"/>
            <a:ext cx="147200" cy="649697"/>
          </a:xfrm>
          <a:prstGeom prst="rightBrace">
            <a:avLst>
              <a:gd name="adj1" fmla="val 5277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1744100" y="2427569"/>
            <a:ext cx="1696786" cy="483309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Not converging to </a:t>
            </a:r>
            <a:r>
              <a:rPr lang="en-US" sz="1350" dirty="0"/>
              <a:t>typical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85615" y="3539227"/>
            <a:ext cx="565238" cy="603856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 at typical set!!</a:t>
            </a:r>
          </a:p>
        </p:txBody>
      </p:sp>
      <p:cxnSp>
        <p:nvCxnSpPr>
          <p:cNvPr id="31" name="Straight Arrow Connector 30"/>
          <p:cNvCxnSpPr>
            <a:stCxn id="28" idx="2"/>
          </p:cNvCxnSpPr>
          <p:nvPr/>
        </p:nvCxnSpPr>
        <p:spPr>
          <a:xfrm flipH="1">
            <a:off x="2267253" y="2910877"/>
            <a:ext cx="325240" cy="4358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234939" y="680412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Thin=2; ESS=4; </a:t>
            </a:r>
            <a:r>
              <a:rPr lang="en-US" sz="1200" dirty="0" err="1"/>
              <a:t>Rhat</a:t>
            </a:r>
            <a:r>
              <a:rPr lang="en-US" sz="1200" dirty="0"/>
              <a:t>=3.6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10502" y="2519403"/>
            <a:ext cx="1973668" cy="22232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Thin=50; ESS=4; </a:t>
            </a:r>
            <a:r>
              <a:rPr lang="en-US" sz="1200" dirty="0" err="1"/>
              <a:t>Rhat</a:t>
            </a:r>
            <a:r>
              <a:rPr lang="en-US" sz="1200" dirty="0"/>
              <a:t>=3.7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65322" y="111968"/>
            <a:ext cx="221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Snow crab</a:t>
            </a:r>
          </a:p>
        </p:txBody>
      </p:sp>
    </p:spTree>
    <p:extLst>
      <p:ext uri="{BB962C8B-B14F-4D97-AF65-F5344CB8AC3E}">
        <p14:creationId xmlns:p14="http://schemas.microsoft.com/office/powerpoint/2010/main" val="3956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diagnostics: practical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Validate the implicit asymptotic assumption: MVN(MLE, </a:t>
            </a:r>
            <a:r>
              <a:rPr lang="en-US" sz="2800" dirty="0" err="1" smtClean="0"/>
              <a:t>Covar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Other parameterization issues often uncovered [show]</a:t>
            </a:r>
          </a:p>
          <a:p>
            <a:r>
              <a:rPr lang="en-US" sz="2800" dirty="0" smtClean="0"/>
              <a:t>Fixing issues + regularizing key parameters can lead to massive speedups </a:t>
            </a:r>
            <a:r>
              <a:rPr lang="en-US" sz="2200" dirty="0" smtClean="0"/>
              <a:t>(Monnahan et al. 2019)</a:t>
            </a:r>
            <a:endParaRPr lang="en-US" sz="2800" dirty="0" smtClean="0"/>
          </a:p>
          <a:p>
            <a:r>
              <a:rPr lang="en-US" sz="2800" dirty="0" smtClean="0"/>
              <a:t>Examining MCMC output uncovers issues that often should be addressed for MLE models as well</a:t>
            </a:r>
          </a:p>
          <a:p>
            <a:r>
              <a:rPr lang="en-US" sz="2800" dirty="0" smtClean="0"/>
              <a:t>I argue this makes for more robust, stable frequentist models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the model for MCMC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556"/>
            <a:ext cx="8229600" cy="3236385"/>
          </a:xfrm>
        </p:spPr>
        <p:txBody>
          <a:bodyPr>
            <a:normAutofit/>
          </a:bodyPr>
          <a:lstStyle/>
          <a:p>
            <a:r>
              <a:rPr lang="en-US" dirty="0" smtClean="0"/>
              <a:t>Work with a copy of main </a:t>
            </a:r>
            <a:r>
              <a:rPr lang="en-US" dirty="0"/>
              <a:t>assessment </a:t>
            </a:r>
            <a:r>
              <a:rPr lang="en-US" dirty="0" smtClean="0"/>
              <a:t>folder/files</a:t>
            </a:r>
            <a:endParaRPr lang="en-US" dirty="0"/>
          </a:p>
          <a:p>
            <a:r>
              <a:rPr lang="en-US" dirty="0" smtClean="0"/>
              <a:t>All </a:t>
            </a:r>
            <a:r>
              <a:rPr lang="en-US" dirty="0"/>
              <a:t>input/output files </a:t>
            </a:r>
            <a:r>
              <a:rPr lang="en-US" dirty="0" smtClean="0"/>
              <a:t>go in </a:t>
            </a:r>
            <a:r>
              <a:rPr lang="en-US" dirty="0"/>
              <a:t>a </a:t>
            </a:r>
            <a:r>
              <a:rPr lang="en-US" dirty="0" smtClean="0"/>
              <a:t>dedicated folder</a:t>
            </a:r>
          </a:p>
          <a:p>
            <a:pPr lvl="1"/>
            <a:r>
              <a:rPr lang="en-US" dirty="0" smtClean="0"/>
              <a:t>Prefer simple, short names e.g.‘</a:t>
            </a:r>
            <a:r>
              <a:rPr lang="en-US" dirty="0"/>
              <a:t>flathead</a:t>
            </a:r>
            <a:r>
              <a:rPr lang="en-US" dirty="0" smtClean="0"/>
              <a:t>’,‘</a:t>
            </a:r>
            <a:r>
              <a:rPr lang="en-US" dirty="0" err="1" smtClean="0"/>
              <a:t>mcmc</a:t>
            </a:r>
            <a:r>
              <a:rPr lang="en-US" dirty="0" smtClean="0"/>
              <a:t>’, ‘</a:t>
            </a:r>
            <a:r>
              <a:rPr lang="en-US" dirty="0" err="1" smtClean="0"/>
              <a:t>fhs_mcmc</a:t>
            </a:r>
            <a:r>
              <a:rPr lang="en-US" dirty="0" smtClean="0"/>
              <a:t>’</a:t>
            </a:r>
            <a:endParaRPr lang="en-US" dirty="0"/>
          </a:p>
          <a:p>
            <a:r>
              <a:rPr lang="en-US" dirty="0" smtClean="0"/>
              <a:t>Suggest placing </a:t>
            </a:r>
            <a:r>
              <a:rPr lang="en-US" dirty="0"/>
              <a:t>R script *one level above this folder*</a:t>
            </a:r>
          </a:p>
          <a:p>
            <a:r>
              <a:rPr lang="en-US" dirty="0"/>
              <a:t>This folder will be copied for each chain.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0265" y="1378974"/>
            <a:ext cx="6998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 smtClean="0"/>
              <a:t>[Share/discuss individual model diagnostics]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28073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inference with </a:t>
            </a:r>
            <a:r>
              <a:rPr lang="en-US" dirty="0" err="1" smtClean="0"/>
              <a:t>adnuts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MCMC is converged, can use posterior samples for inference</a:t>
            </a:r>
          </a:p>
          <a:p>
            <a:r>
              <a:rPr lang="en-US" dirty="0" smtClean="0"/>
              <a:t>Optional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mceval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US" dirty="0" smtClean="0"/>
              <a:t> argument executes afterward on </a:t>
            </a:r>
            <a:r>
              <a:rPr lang="en-US" b="1" dirty="0" smtClean="0"/>
              <a:t>merged chains </a:t>
            </a:r>
            <a:r>
              <a:rPr lang="en-US" dirty="0" smtClean="0"/>
              <a:t>(or use command line)</a:t>
            </a:r>
          </a:p>
          <a:p>
            <a:r>
              <a:rPr lang="en-US" dirty="0" err="1" smtClean="0"/>
              <a:t>ShinyStan</a:t>
            </a:r>
            <a:r>
              <a:rPr lang="en-US" dirty="0" smtClean="0"/>
              <a:t> useful for quick look, visually or tabular, including exporting </a:t>
            </a:r>
            <a:r>
              <a:rPr lang="en-US" dirty="0" err="1" smtClean="0"/>
              <a:t>LaTeX</a:t>
            </a:r>
            <a:r>
              <a:rPr lang="en-US" dirty="0" smtClean="0"/>
              <a:t>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6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inference with </a:t>
            </a:r>
            <a:r>
              <a:rPr lang="en-US" dirty="0" err="1" smtClean="0"/>
              <a:t>adnuts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470"/>
            <a:ext cx="6382512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Posterior as </a:t>
            </a:r>
            <a:r>
              <a:rPr lang="en-US" dirty="0" err="1" smtClean="0"/>
              <a:t>data.frame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post=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extract_samples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Marginal histograms:</a:t>
            </a:r>
            <a:br>
              <a:rPr lang="en-US" dirty="0" smtClean="0"/>
            </a:b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plot_marginal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(fit, pars=1:2)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Lots of options for extensions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07" y="2827683"/>
            <a:ext cx="2842405" cy="1705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0567"/>
          <a:stretch/>
        </p:blipFill>
        <p:spPr>
          <a:xfrm>
            <a:off x="5918003" y="967773"/>
            <a:ext cx="292713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on basic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Prior specification, prior predictive, posterior predictive, model validation etc. not covered here but important</a:t>
            </a:r>
          </a:p>
          <a:p>
            <a:r>
              <a:rPr lang="en-US" sz="2400" dirty="0" smtClean="0"/>
              <a:t>RWM chains are</a:t>
            </a:r>
          </a:p>
          <a:p>
            <a:pPr lvl="1"/>
            <a:r>
              <a:rPr lang="en-US" sz="2000" dirty="0" smtClean="0"/>
              <a:t>Sufficient for most well-parameterized models</a:t>
            </a:r>
          </a:p>
          <a:p>
            <a:pPr lvl="1"/>
            <a:r>
              <a:rPr lang="en-US" sz="2000" dirty="0" smtClean="0"/>
              <a:t>Useful for diagnosing parameterization issues</a:t>
            </a:r>
          </a:p>
          <a:p>
            <a:pPr lvl="1"/>
            <a:r>
              <a:rPr lang="en-US" sz="2000" dirty="0" smtClean="0"/>
              <a:t>Useful for checking frequentist assumptions (i.e., N(MLE, </a:t>
            </a:r>
            <a:r>
              <a:rPr lang="en-US" sz="2000" dirty="0" err="1" smtClean="0"/>
              <a:t>Covar</a:t>
            </a:r>
            <a:r>
              <a:rPr lang="en-US" sz="2000" dirty="0" smtClean="0"/>
              <a:t>) )</a:t>
            </a:r>
          </a:p>
          <a:p>
            <a:r>
              <a:rPr lang="en-US" sz="2400" dirty="0" smtClean="0"/>
              <a:t>Regularization -&gt; more robust frequentist models </a:t>
            </a:r>
          </a:p>
          <a:p>
            <a:r>
              <a:rPr lang="en-US" sz="2400" dirty="0" smtClean="0"/>
              <a:t>You cannot thin your way out of a poorly parameterized model!</a:t>
            </a:r>
          </a:p>
          <a:p>
            <a:pPr lvl="1"/>
            <a:r>
              <a:rPr lang="en-US" sz="2000" dirty="0" smtClean="0"/>
              <a:t>(N.B. thinning discards information, is only used to reduce memory and </a:t>
            </a:r>
            <a:r>
              <a:rPr lang="en-US" sz="2000" dirty="0" err="1" smtClean="0"/>
              <a:t>calcs</a:t>
            </a:r>
            <a:r>
              <a:rPr lang="en-US" sz="20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on basic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‘One long vs. many short’: it is (now) trivial to run parallel long chains!</a:t>
            </a:r>
          </a:p>
          <a:p>
            <a:r>
              <a:rPr lang="en-US" sz="2400" dirty="0" smtClean="0"/>
              <a:t>Many well-parameterized models should run &lt; 1 </a:t>
            </a:r>
            <a:r>
              <a:rPr lang="en-US" sz="2400" dirty="0" err="1" smtClean="0"/>
              <a:t>hr</a:t>
            </a:r>
            <a:endParaRPr lang="en-US" sz="2400" dirty="0" smtClean="0"/>
          </a:p>
          <a:p>
            <a:r>
              <a:rPr lang="en-US" sz="2400" dirty="0" smtClean="0"/>
              <a:t>An invertible Hessian </a:t>
            </a:r>
            <a:r>
              <a:rPr lang="en-US" sz="2400" b="1" u="sng" dirty="0" smtClean="0"/>
              <a:t>is not sufficient evidence of</a:t>
            </a:r>
            <a:r>
              <a:rPr lang="en-US" sz="2400" b="1" dirty="0" smtClean="0"/>
              <a:t>:</a:t>
            </a:r>
          </a:p>
          <a:p>
            <a:pPr lvl="1"/>
            <a:r>
              <a:rPr lang="en-US" sz="2000" dirty="0" smtClean="0"/>
              <a:t>Reliable standard errors, asymptotic assumptions met, optimizer convergence</a:t>
            </a:r>
          </a:p>
          <a:p>
            <a:r>
              <a:rPr lang="en-US" sz="2400" dirty="0" smtClean="0"/>
              <a:t>Note: there is a bug with </a:t>
            </a:r>
            <a:r>
              <a:rPr lang="en-US" sz="2400" dirty="0" err="1" smtClean="0"/>
              <a:t>dev_vector</a:t>
            </a:r>
            <a:r>
              <a:rPr lang="en-US" sz="2400" dirty="0" smtClean="0"/>
              <a:t> types, best to avoid (</a:t>
            </a:r>
            <a:r>
              <a:rPr lang="en-US" sz="2400" dirty="0" smtClean="0">
                <a:hlinkClick r:id="rId2"/>
              </a:rPr>
              <a:t>link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Please </a:t>
            </a:r>
            <a:r>
              <a:rPr lang="en-US" sz="2400" dirty="0"/>
              <a:t>report issues/feedback to: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://github.com/Cole-Monnahan-NOAA/adnuts/issues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Thoughts on advanced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RWM requires a reasonable </a:t>
            </a:r>
            <a:r>
              <a:rPr lang="en-US" dirty="0" err="1" smtClean="0"/>
              <a:t>Covar</a:t>
            </a:r>
            <a:r>
              <a:rPr lang="en-US" dirty="0" smtClean="0"/>
              <a:t>, which will not exist for hierarchical models</a:t>
            </a:r>
          </a:p>
          <a:p>
            <a:r>
              <a:rPr lang="en-US" dirty="0" smtClean="0"/>
              <a:t>NUTS algorithm is ideal for this and available in same workflow </a:t>
            </a:r>
            <a:r>
              <a:rPr lang="en-US" sz="2400" dirty="0" smtClean="0"/>
              <a:t>(Monnahan et al. 2017; Monnahan &amp; </a:t>
            </a:r>
            <a:r>
              <a:rPr lang="en-US" sz="2400" dirty="0" err="1" smtClean="0"/>
              <a:t>Kristensen</a:t>
            </a:r>
            <a:r>
              <a:rPr lang="en-US" sz="2400" dirty="0" smtClean="0"/>
              <a:t> 2018)</a:t>
            </a:r>
            <a:endParaRPr lang="en-US" dirty="0" smtClean="0"/>
          </a:p>
          <a:p>
            <a:r>
              <a:rPr lang="en-US" dirty="0" smtClean="0"/>
              <a:t>In theory multiple </a:t>
            </a:r>
            <a:r>
              <a:rPr lang="en-US" dirty="0" err="1" smtClean="0"/>
              <a:t>hypervariances</a:t>
            </a:r>
            <a:r>
              <a:rPr lang="en-US" dirty="0" smtClean="0"/>
              <a:t> estimable simultaneously, but untested for SCAA models</a:t>
            </a:r>
          </a:p>
          <a:p>
            <a:r>
              <a:rPr lang="en-US" dirty="0" smtClean="0"/>
              <a:t>… Part of ongoing research, and maybe future workshops!</a:t>
            </a:r>
          </a:p>
          <a:p>
            <a:r>
              <a:rPr lang="en-US" dirty="0" smtClean="0"/>
              <a:t>NUTS typically does worse in face of bad parameterization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 &amp; further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47" y="905470"/>
            <a:ext cx="8580729" cy="3394472"/>
          </a:xfrm>
        </p:spPr>
        <p:txBody>
          <a:bodyPr>
            <a:noAutofit/>
          </a:bodyPr>
          <a:lstStyle/>
          <a:p>
            <a:pPr marL="168275" indent="-168275">
              <a:buNone/>
            </a:pPr>
            <a:r>
              <a:rPr lang="en-US" sz="1600" dirty="0"/>
              <a:t>Monnahan, C. C., Branch, T. A., Thorson, J. T., Stewart, I. J., and </a:t>
            </a:r>
            <a:r>
              <a:rPr lang="en-US" sz="1600" dirty="0" err="1"/>
              <a:t>Szuwalski</a:t>
            </a:r>
            <a:r>
              <a:rPr lang="en-US" sz="1600" dirty="0"/>
              <a:t>, C. S. 2019. Overcoming long </a:t>
            </a:r>
            <a:r>
              <a:rPr lang="en-US" sz="1600" dirty="0" smtClean="0"/>
              <a:t>Bayesian </a:t>
            </a:r>
            <a:r>
              <a:rPr lang="en-US" sz="1600" dirty="0"/>
              <a:t>run times in integrated fisheries stock assessments. </a:t>
            </a:r>
            <a:r>
              <a:rPr lang="en-US" sz="1600" i="1" dirty="0"/>
              <a:t>ICES Journal of Marine Science</a:t>
            </a:r>
            <a:r>
              <a:rPr lang="en-US" sz="1600" dirty="0"/>
              <a:t>. </a:t>
            </a:r>
            <a:r>
              <a:rPr lang="en-US" sz="1600" dirty="0" smtClean="0"/>
              <a:t>10.1093/</a:t>
            </a:r>
            <a:r>
              <a:rPr lang="en-US" sz="1600" dirty="0" err="1" smtClean="0"/>
              <a:t>icesjms</a:t>
            </a:r>
            <a:r>
              <a:rPr lang="en-US" sz="1600" dirty="0" smtClean="0"/>
              <a:t>/fsz059</a:t>
            </a:r>
            <a:r>
              <a:rPr lang="en-US" sz="1600" dirty="0"/>
              <a:t>.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pPr marL="168275" indent="-168275">
              <a:buNone/>
            </a:pPr>
            <a:r>
              <a:rPr lang="en-US" sz="1600" dirty="0"/>
              <a:t>Monnahan, C. C. and K. </a:t>
            </a:r>
            <a:r>
              <a:rPr lang="en-US" sz="1600" dirty="0" err="1"/>
              <a:t>Kristensen</a:t>
            </a:r>
            <a:r>
              <a:rPr lang="en-US" sz="1600" dirty="0"/>
              <a:t>. 2018. No-U-turn sampling for fast Bayesian inference in ADMB and TMB: Introducing the </a:t>
            </a:r>
            <a:r>
              <a:rPr lang="en-US" sz="1600" dirty="0" err="1"/>
              <a:t>adnuts</a:t>
            </a:r>
            <a:r>
              <a:rPr lang="en-US" sz="1600" dirty="0"/>
              <a:t> and </a:t>
            </a:r>
            <a:r>
              <a:rPr lang="en-US" sz="1600" dirty="0" err="1"/>
              <a:t>tmbstan</a:t>
            </a:r>
            <a:r>
              <a:rPr lang="en-US" sz="1600" dirty="0"/>
              <a:t> R packages. </a:t>
            </a:r>
            <a:r>
              <a:rPr lang="en-US" sz="1600" i="1" dirty="0"/>
              <a:t>PLOS One</a:t>
            </a:r>
            <a:r>
              <a:rPr lang="en-US" sz="1600" dirty="0"/>
              <a:t> 13:e0197954</a:t>
            </a:r>
            <a:r>
              <a:rPr lang="en-US" sz="1600" dirty="0" smtClean="0"/>
              <a:t>.</a:t>
            </a:r>
          </a:p>
          <a:p>
            <a:pPr marL="168275" indent="-168275">
              <a:buNone/>
            </a:pPr>
            <a:r>
              <a:rPr lang="en-US" sz="1600" dirty="0"/>
              <a:t>Monnahan, C. C., J. T. Thorson, and T. A. Branch. 2017. Faster estimation of Bayesian models in ecology using Hamiltonian Monte Carlo. </a:t>
            </a:r>
            <a:r>
              <a:rPr lang="en-US" sz="1600" i="1" dirty="0"/>
              <a:t>Methods in Ecology and Evolution</a:t>
            </a:r>
            <a:r>
              <a:rPr lang="en-US" sz="1600" dirty="0"/>
              <a:t> 8:339-348. </a:t>
            </a:r>
          </a:p>
          <a:p>
            <a:pPr marL="0" indent="0">
              <a:buNone/>
            </a:pPr>
            <a:r>
              <a:rPr lang="en-US" sz="1600" u="sng" dirty="0" smtClean="0"/>
              <a:t>‘</a:t>
            </a:r>
            <a:r>
              <a:rPr lang="en-US" sz="1600" u="sng" dirty="0" err="1" smtClean="0"/>
              <a:t>adnuts</a:t>
            </a:r>
            <a:r>
              <a:rPr lang="en-US" sz="1600" u="sng" dirty="0" smtClean="0"/>
              <a:t>’ documentation</a:t>
            </a:r>
            <a:r>
              <a:rPr lang="en-US" sz="1600" dirty="0" smtClean="0"/>
              <a:t>:</a:t>
            </a:r>
          </a:p>
          <a:p>
            <a:pPr marL="117475" indent="109538"/>
            <a:r>
              <a:rPr lang="en-US" sz="1600" dirty="0" smtClean="0"/>
              <a:t>vignette(‘</a:t>
            </a:r>
            <a:r>
              <a:rPr lang="en-US" sz="1600" dirty="0" err="1" smtClean="0"/>
              <a:t>adnuts</a:t>
            </a:r>
            <a:r>
              <a:rPr lang="en-US" sz="1600" dirty="0" smtClean="0"/>
              <a:t>’)</a:t>
            </a:r>
          </a:p>
          <a:p>
            <a:pPr marL="117475" indent="109538"/>
            <a:r>
              <a:rPr lang="en-US" sz="1600" dirty="0"/>
              <a:t>https://github.com/Cole-Monnahan-NOAA/adnuts/blob/master/inst/demo.R</a:t>
            </a:r>
            <a:endParaRPr lang="en-US" sz="1600" dirty="0" smtClean="0"/>
          </a:p>
          <a:p>
            <a:pPr marL="117475" indent="-117475">
              <a:buNone/>
            </a:pPr>
            <a:r>
              <a:rPr lang="en-US" sz="1600" dirty="0" smtClean="0"/>
              <a:t>‘</a:t>
            </a:r>
            <a:r>
              <a:rPr lang="en-US" sz="1600" u="sng" dirty="0" smtClean="0"/>
              <a:t>Stan’ documentation and information</a:t>
            </a:r>
            <a:r>
              <a:rPr lang="en-US" sz="1600" dirty="0" smtClean="0"/>
              <a:t>:</a:t>
            </a:r>
          </a:p>
          <a:p>
            <a:pPr marL="117475" indent="109538"/>
            <a:r>
              <a:rPr lang="en-US" sz="1600" dirty="0"/>
              <a:t>https://mc-stan.org/users/documentation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 &amp; further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47" y="905470"/>
            <a:ext cx="8580729" cy="3394472"/>
          </a:xfrm>
        </p:spPr>
        <p:txBody>
          <a:bodyPr>
            <a:noAutofit/>
          </a:bodyPr>
          <a:lstStyle/>
          <a:p>
            <a:pPr marL="168275" indent="-168275">
              <a:buNone/>
            </a:pPr>
            <a:r>
              <a:rPr lang="en-US" sz="1600" dirty="0"/>
              <a:t>Monnahan, C. C., Branch, T. A., Thorson, J. T., Stewart, I. J., and </a:t>
            </a:r>
            <a:r>
              <a:rPr lang="en-US" sz="1600" dirty="0" err="1"/>
              <a:t>Szuwalski</a:t>
            </a:r>
            <a:r>
              <a:rPr lang="en-US" sz="1600" dirty="0"/>
              <a:t>, C. S. 2019. Overcoming long </a:t>
            </a:r>
            <a:r>
              <a:rPr lang="en-US" sz="1600" dirty="0" smtClean="0"/>
              <a:t>Bayesian </a:t>
            </a:r>
            <a:r>
              <a:rPr lang="en-US" sz="1600" dirty="0"/>
              <a:t>run times in integrated fisheries stock assessments. </a:t>
            </a:r>
            <a:r>
              <a:rPr lang="en-US" sz="1600" i="1" dirty="0"/>
              <a:t>ICES Journal of Marine Science</a:t>
            </a:r>
            <a:r>
              <a:rPr lang="en-US" sz="1600" dirty="0"/>
              <a:t>. </a:t>
            </a:r>
            <a:r>
              <a:rPr lang="en-US" sz="1600" dirty="0" smtClean="0"/>
              <a:t>10.1093/</a:t>
            </a:r>
            <a:r>
              <a:rPr lang="en-US" sz="1600" dirty="0" err="1" smtClean="0"/>
              <a:t>icesjms</a:t>
            </a:r>
            <a:r>
              <a:rPr lang="en-US" sz="1600" dirty="0" smtClean="0"/>
              <a:t>/fsz059</a:t>
            </a:r>
            <a:r>
              <a:rPr lang="en-US" sz="1600" dirty="0"/>
              <a:t>.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pPr marL="168275" indent="-168275">
              <a:buNone/>
            </a:pPr>
            <a:r>
              <a:rPr lang="en-US" sz="1600" dirty="0"/>
              <a:t>Monnahan, C. C. and K. </a:t>
            </a:r>
            <a:r>
              <a:rPr lang="en-US" sz="1600" dirty="0" err="1"/>
              <a:t>Kristensen</a:t>
            </a:r>
            <a:r>
              <a:rPr lang="en-US" sz="1600" dirty="0"/>
              <a:t>. 2018. No-U-turn sampling for fast Bayesian inference in ADMB and TMB: Introducing the </a:t>
            </a:r>
            <a:r>
              <a:rPr lang="en-US" sz="1600" dirty="0" err="1"/>
              <a:t>adnuts</a:t>
            </a:r>
            <a:r>
              <a:rPr lang="en-US" sz="1600" dirty="0"/>
              <a:t> and </a:t>
            </a:r>
            <a:r>
              <a:rPr lang="en-US" sz="1600" dirty="0" err="1"/>
              <a:t>tmbstan</a:t>
            </a:r>
            <a:r>
              <a:rPr lang="en-US" sz="1600" dirty="0"/>
              <a:t> R packages. </a:t>
            </a:r>
            <a:r>
              <a:rPr lang="en-US" sz="1600" i="1" dirty="0"/>
              <a:t>PLOS One</a:t>
            </a:r>
            <a:r>
              <a:rPr lang="en-US" sz="1600" dirty="0"/>
              <a:t> 13:e0197954</a:t>
            </a:r>
            <a:r>
              <a:rPr lang="en-US" sz="1600" dirty="0" smtClean="0"/>
              <a:t>.</a:t>
            </a:r>
          </a:p>
          <a:p>
            <a:pPr marL="168275" indent="-168275">
              <a:buNone/>
            </a:pPr>
            <a:r>
              <a:rPr lang="en-US" sz="1600" dirty="0"/>
              <a:t>Monnahan, C. C., J. T. Thorson, and T. A. Branch. 2017. Faster estimation of Bayesian models in ecology using Hamiltonian Monte Carlo. </a:t>
            </a:r>
            <a:r>
              <a:rPr lang="en-US" sz="1600" i="1" dirty="0"/>
              <a:t>Methods in Ecology and Evolution</a:t>
            </a:r>
            <a:r>
              <a:rPr lang="en-US" sz="1600" dirty="0"/>
              <a:t> 8:339-348. </a:t>
            </a:r>
          </a:p>
          <a:p>
            <a:pPr marL="0" indent="0">
              <a:buNone/>
            </a:pPr>
            <a:r>
              <a:rPr lang="en-US" sz="1600" u="sng" dirty="0" smtClean="0"/>
              <a:t>‘</a:t>
            </a:r>
            <a:r>
              <a:rPr lang="en-US" sz="1600" u="sng" dirty="0" err="1" smtClean="0"/>
              <a:t>adnuts</a:t>
            </a:r>
            <a:r>
              <a:rPr lang="en-US" sz="1600" u="sng" dirty="0" smtClean="0"/>
              <a:t>’ documentation</a:t>
            </a:r>
            <a:r>
              <a:rPr lang="en-US" sz="1600" dirty="0" smtClean="0"/>
              <a:t>:</a:t>
            </a:r>
          </a:p>
          <a:p>
            <a:pPr marL="117475" indent="109538"/>
            <a:r>
              <a:rPr lang="en-US" sz="1600" dirty="0" smtClean="0"/>
              <a:t>vignette(‘</a:t>
            </a:r>
            <a:r>
              <a:rPr lang="en-US" sz="1600" dirty="0" err="1" smtClean="0"/>
              <a:t>adnuts</a:t>
            </a:r>
            <a:r>
              <a:rPr lang="en-US" sz="1600" dirty="0" smtClean="0"/>
              <a:t>’)</a:t>
            </a:r>
          </a:p>
          <a:p>
            <a:pPr marL="117475" indent="109538"/>
            <a:r>
              <a:rPr lang="en-US" sz="1600" dirty="0"/>
              <a:t>https://github.com/Cole-Monnahan-NOAA/adnuts/blob/master/inst/demo.R</a:t>
            </a:r>
            <a:endParaRPr lang="en-US" sz="1600" dirty="0" smtClean="0"/>
          </a:p>
          <a:p>
            <a:pPr marL="117475" indent="-117475">
              <a:buNone/>
            </a:pPr>
            <a:r>
              <a:rPr lang="en-US" sz="1600" dirty="0" smtClean="0"/>
              <a:t>‘</a:t>
            </a:r>
            <a:r>
              <a:rPr lang="en-US" sz="1600" u="sng" dirty="0" smtClean="0"/>
              <a:t>Stan’ documentation and information</a:t>
            </a:r>
            <a:r>
              <a:rPr lang="en-US" sz="1600" dirty="0" smtClean="0"/>
              <a:t>:</a:t>
            </a:r>
          </a:p>
          <a:p>
            <a:pPr marL="117475" indent="109538"/>
            <a:r>
              <a:rPr lang="en-US" sz="1600" dirty="0"/>
              <a:t>https://mc-stan.org/users/documentation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the model for MCMC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556"/>
            <a:ext cx="8229600" cy="3236385"/>
          </a:xfrm>
        </p:spPr>
        <p:txBody>
          <a:bodyPr>
            <a:normAutofit/>
          </a:bodyPr>
          <a:lstStyle/>
          <a:p>
            <a:r>
              <a:rPr lang="en-US" dirty="0" smtClean="0"/>
              <a:t>Eliminate printing updates to console</a:t>
            </a:r>
          </a:p>
          <a:p>
            <a:r>
              <a:rPr lang="en-US" dirty="0" smtClean="0"/>
              <a:t>Eliminate unnecessary calculations, e.g.,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sd_phase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&amp;!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mc_phase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Find_F35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Find_OFL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3045682"/>
            <a:ext cx="1770926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sd_phase</a:t>
            </a:r>
            <a:r>
              <a:rPr lang="en-US" dirty="0" smtClean="0"/>
              <a:t>()=TRUE during MCMC!!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0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considerations for SS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556"/>
            <a:ext cx="8229600" cy="3236385"/>
          </a:xfrm>
        </p:spPr>
        <p:txBody>
          <a:bodyPr>
            <a:normAutofit/>
          </a:bodyPr>
          <a:lstStyle/>
          <a:p>
            <a:r>
              <a:rPr lang="en-US" sz="2400" dirty="0"/>
              <a:t>Step 1: Set starter file settings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Step </a:t>
            </a:r>
            <a:r>
              <a:rPr lang="en-US" sz="2400" dirty="0"/>
              <a:t>2: </a:t>
            </a:r>
            <a:r>
              <a:rPr lang="en-US" sz="2400" dirty="0" smtClean="0"/>
              <a:t>Optimize </a:t>
            </a:r>
            <a:r>
              <a:rPr lang="en-US" sz="2400" dirty="0"/>
              <a:t>with the flag –</a:t>
            </a:r>
            <a:r>
              <a:rPr lang="en-US" sz="2400" dirty="0" err="1" smtClean="0"/>
              <a:t>mcmc</a:t>
            </a:r>
            <a:r>
              <a:rPr lang="en-US" sz="2400" dirty="0" smtClean="0"/>
              <a:t>, because </a:t>
            </a:r>
            <a:r>
              <a:rPr lang="en-US" sz="2400" dirty="0"/>
              <a:t>the posterior is different with/without this flag </a:t>
            </a:r>
            <a:r>
              <a:rPr lang="en-US" sz="2400" dirty="0" smtClean="0"/>
              <a:t>(due to </a:t>
            </a:r>
            <a:r>
              <a:rPr lang="en-US" sz="2400" dirty="0" err="1" smtClean="0"/>
              <a:t>recdev</a:t>
            </a:r>
            <a:r>
              <a:rPr lang="en-US" sz="2400" dirty="0" smtClean="0"/>
              <a:t> bias </a:t>
            </a:r>
            <a:r>
              <a:rPr lang="en-US" sz="2400" dirty="0"/>
              <a:t>adjustment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r>
              <a:rPr lang="en-US" sz="2400" dirty="0"/>
              <a:t> </a:t>
            </a:r>
            <a:r>
              <a:rPr lang="en-US" sz="2400" dirty="0" smtClean="0"/>
              <a:t>        	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mcmc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100</a:t>
            </a:r>
            <a:endParaRPr lang="en-US" sz="2400" dirty="0"/>
          </a:p>
          <a:p>
            <a:r>
              <a:rPr lang="en-US" sz="2400" dirty="0" smtClean="0"/>
              <a:t>But </a:t>
            </a:r>
            <a:r>
              <a:rPr lang="en-US" sz="2400" dirty="0"/>
              <a:t>use version without ‘-</a:t>
            </a:r>
            <a:r>
              <a:rPr lang="en-US" sz="2400" dirty="0" err="1"/>
              <a:t>mcmc</a:t>
            </a:r>
            <a:r>
              <a:rPr lang="en-US" sz="2400" dirty="0"/>
              <a:t>’ for </a:t>
            </a:r>
            <a:r>
              <a:rPr lang="en-US" sz="2400" dirty="0" smtClean="0"/>
              <a:t>MLEs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651" b="9581"/>
          <a:stretch/>
        </p:blipFill>
        <p:spPr>
          <a:xfrm>
            <a:off x="1215341" y="1627554"/>
            <a:ext cx="6553426" cy="5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1145" y="1378974"/>
            <a:ext cx="80792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 smtClean="0"/>
              <a:t>[Demo setup in R and run tests;</a:t>
            </a:r>
          </a:p>
          <a:p>
            <a:pPr algn="ctr"/>
            <a:r>
              <a:rPr lang="en-US" sz="4500" b="1" dirty="0" smtClean="0"/>
              <a:t>Share value for </a:t>
            </a:r>
            <a:r>
              <a:rPr lang="en-US" sz="4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thin30min</a:t>
            </a:r>
            <a:r>
              <a:rPr lang="en-US" sz="4500" b="1" dirty="0" smtClean="0"/>
              <a:t> in comments]</a:t>
            </a:r>
          </a:p>
        </p:txBody>
      </p:sp>
    </p:spTree>
    <p:extLst>
      <p:ext uri="{BB962C8B-B14F-4D97-AF65-F5344CB8AC3E}">
        <p14:creationId xmlns:p14="http://schemas.microsoft.com/office/powerpoint/2010/main" val="230883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0265" y="1378974"/>
            <a:ext cx="6998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 smtClean="0"/>
              <a:t>[Start chains so runs take about 30 minutes];</a:t>
            </a:r>
          </a:p>
        </p:txBody>
      </p:sp>
    </p:spTree>
    <p:extLst>
      <p:ext uri="{BB962C8B-B14F-4D97-AF65-F5344CB8AC3E}">
        <p14:creationId xmlns:p14="http://schemas.microsoft.com/office/powerpoint/2010/main" val="26320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Please write in the chat window: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your experience with MCMC in ADMB?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much background on MCMC theory such as diagnostics, convergence etc.?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other packages have you used? Have you used </a:t>
            </a:r>
            <a:r>
              <a:rPr lang="en-US" dirty="0" smtClean="0">
                <a:hlinkClick r:id="rId2" action="ppaction://hlinkfile"/>
              </a:rPr>
              <a:t>Stan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of </a:t>
            </a:r>
            <a:r>
              <a:rPr lang="en-US" dirty="0" err="1" smtClean="0"/>
              <a:t>adnuts</a:t>
            </a:r>
            <a:r>
              <a:rPr lang="en-US" dirty="0" smtClean="0"/>
              <a:t> and </a:t>
            </a:r>
            <a:r>
              <a:rPr lang="en-US" sz="3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sample_rwm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470"/>
            <a:ext cx="8686800" cy="3394472"/>
          </a:xfrm>
        </p:spPr>
        <p:txBody>
          <a:bodyPr>
            <a:normAutofit lnSpcReduction="10000"/>
          </a:bodyPr>
          <a:lstStyle/>
          <a:p>
            <a:pPr marL="285750" indent="-227013">
              <a:tabLst>
                <a:tab pos="285750" algn="l"/>
              </a:tabLst>
            </a:pPr>
            <a:r>
              <a:rPr lang="en-US" sz="2800" dirty="0" smtClean="0"/>
              <a:t>R package to give Stan-link capabilities for ADMB models</a:t>
            </a:r>
          </a:p>
          <a:p>
            <a:pPr marL="285750" indent="-227013">
              <a:tabLst>
                <a:tab pos="285750" algn="l"/>
              </a:tabLst>
            </a:pPr>
            <a:r>
              <a:rPr lang="en-US" sz="2800" dirty="0" smtClean="0"/>
              <a:t>ADMB </a:t>
            </a:r>
            <a:r>
              <a:rPr lang="en-US" sz="2800" dirty="0"/>
              <a:t>source code </a:t>
            </a:r>
            <a:r>
              <a:rPr lang="en-US" sz="2800" dirty="0" smtClean="0"/>
              <a:t>has random-walk Metropolis (RWM) alg.</a:t>
            </a:r>
            <a:endParaRPr lang="en-US" sz="2800" dirty="0"/>
          </a:p>
          <a:p>
            <a:pPr marL="285750" indent="-227013">
              <a:tabLst>
                <a:tab pos="285750" algn="l"/>
              </a:tabLst>
            </a:pPr>
            <a:r>
              <a:rPr lang="en-US" sz="2800" dirty="0" smtClean="0"/>
              <a:t>This function is a wrapper to the ADMB call:</a:t>
            </a:r>
          </a:p>
          <a:p>
            <a:pPr marL="285750" indent="-227013">
              <a:tabLst>
                <a:tab pos="285750" algn="l"/>
              </a:tabLst>
            </a:pPr>
            <a:endParaRPr lang="en-US" sz="2800" dirty="0"/>
          </a:p>
          <a:p>
            <a:pPr marL="285750" indent="-227013">
              <a:tabLst>
                <a:tab pos="285750" algn="l"/>
              </a:tabLst>
            </a:pPr>
            <a:r>
              <a:rPr lang="en-US" sz="2800" dirty="0" smtClean="0"/>
              <a:t>Uses output files from optimization for </a:t>
            </a:r>
            <a:r>
              <a:rPr lang="en-US" sz="2800" b="1" dirty="0" smtClean="0"/>
              <a:t>initial values</a:t>
            </a:r>
            <a:r>
              <a:rPr lang="en-US" sz="2800" dirty="0" smtClean="0"/>
              <a:t> (</a:t>
            </a:r>
            <a:r>
              <a:rPr lang="en-US" sz="2800" dirty="0" err="1" smtClean="0"/>
              <a:t>admodel.hes</a:t>
            </a:r>
            <a:r>
              <a:rPr lang="en-US" sz="2800" dirty="0" smtClean="0"/>
              <a:t>) and </a:t>
            </a:r>
            <a:r>
              <a:rPr lang="en-US" sz="2800" b="1" dirty="0" smtClean="0"/>
              <a:t>covariance matrix</a:t>
            </a:r>
            <a:r>
              <a:rPr lang="en-US" sz="2800" dirty="0" smtClean="0"/>
              <a:t> (</a:t>
            </a:r>
            <a:r>
              <a:rPr lang="en-US" sz="2800" dirty="0" err="1" smtClean="0"/>
              <a:t>admodel.cov</a:t>
            </a:r>
            <a:r>
              <a:rPr lang="en-US" sz="2800" dirty="0" smtClean="0"/>
              <a:t>).</a:t>
            </a:r>
          </a:p>
          <a:p>
            <a:pPr marL="285750" indent="-227013">
              <a:tabLst>
                <a:tab pos="285750" algn="l"/>
              </a:tabLst>
            </a:pPr>
            <a:r>
              <a:rPr lang="en-US" sz="2800" u="sng" dirty="0" smtClean="0"/>
              <a:t>This assumes a successfully optimized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7" y="2377927"/>
            <a:ext cx="8618706" cy="3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5787</TotalTime>
  <Words>2772</Words>
  <Application>Microsoft Office PowerPoint</Application>
  <PresentationFormat>On-screen Show (16:9)</PresentationFormat>
  <Paragraphs>242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 Narrow</vt:lpstr>
      <vt:lpstr>Arial Narrow Bold</vt:lpstr>
      <vt:lpstr>Calibri</vt:lpstr>
      <vt:lpstr>Cambria Math</vt:lpstr>
      <vt:lpstr>Courier New</vt:lpstr>
      <vt:lpstr>Wingdings</vt:lpstr>
      <vt:lpstr>NOAA Fisheries Content Slides</vt:lpstr>
      <vt:lpstr>NOAA Divider Slides</vt:lpstr>
      <vt:lpstr>NOAA Title Options</vt:lpstr>
      <vt:lpstr>An improved workflow for MCMC in Stock Synthesis assessments</vt:lpstr>
      <vt:lpstr>Road map for today</vt:lpstr>
      <vt:lpstr>Setting up the model for MCMC </vt:lpstr>
      <vt:lpstr>Setting up the model for MCMC </vt:lpstr>
      <vt:lpstr>Special considerations for SS models</vt:lpstr>
      <vt:lpstr>PowerPoint Presentation</vt:lpstr>
      <vt:lpstr>PowerPoint Presentation</vt:lpstr>
      <vt:lpstr>Quick introductions</vt:lpstr>
      <vt:lpstr>Details of adnuts and sample_rwm</vt:lpstr>
      <vt:lpstr>Details of adnuts and sample_rwm</vt:lpstr>
      <vt:lpstr>Bayesian inference &amp; MCMC in a nutshell</vt:lpstr>
      <vt:lpstr>Convergence diagnostics background</vt:lpstr>
      <vt:lpstr>Convergence diagnostics with ‘adnuts’</vt:lpstr>
      <vt:lpstr>Convergence diagnostics with ‘adnuts’</vt:lpstr>
      <vt:lpstr>PowerPoint Presentation</vt:lpstr>
      <vt:lpstr>Flathead sole – looks much better after thin=50</vt:lpstr>
      <vt:lpstr>PowerPoint Presentation</vt:lpstr>
      <vt:lpstr>Snow crab – terrible despite thin=50</vt:lpstr>
      <vt:lpstr>Basic MCMC workflow with adnuts</vt:lpstr>
      <vt:lpstr>PowerPoint Presentation</vt:lpstr>
      <vt:lpstr>MCMC as a tool for “model diagnostics” </vt:lpstr>
      <vt:lpstr>MCMC as a tool for model diagnostics </vt:lpstr>
      <vt:lpstr>Model diagnostics: MCMC vs MLE for flathead</vt:lpstr>
      <vt:lpstr>Model diagnostics: MCMC vs MLE for flathead</vt:lpstr>
      <vt:lpstr>Model diagnostics: MCMC vs MLE for snowcrab</vt:lpstr>
      <vt:lpstr>Model diagnostics: MCMC vs MLE for snowcrab</vt:lpstr>
      <vt:lpstr>Model diagnostics with MCMC</vt:lpstr>
      <vt:lpstr>PowerPoint Presentation</vt:lpstr>
      <vt:lpstr>Model diagnostics: practical advantages</vt:lpstr>
      <vt:lpstr>PowerPoint Presentation</vt:lpstr>
      <vt:lpstr>Model inference with adnuts</vt:lpstr>
      <vt:lpstr>Model inference with adnuts</vt:lpstr>
      <vt:lpstr>Conclusions on basic workflow</vt:lpstr>
      <vt:lpstr>Conclusions on basic workflow</vt:lpstr>
      <vt:lpstr>Thoughts on advanced workflow</vt:lpstr>
      <vt:lpstr>References &amp; further information</vt:lpstr>
      <vt:lpstr>References &amp; further information</vt:lpstr>
    </vt:vector>
  </TitlesOfParts>
  <Company>Janin/Cliff Design,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Cole</cp:lastModifiedBy>
  <cp:revision>404</cp:revision>
  <dcterms:created xsi:type="dcterms:W3CDTF">2016-03-22T15:20:45Z</dcterms:created>
  <dcterms:modified xsi:type="dcterms:W3CDTF">2021-03-04T00:33:08Z</dcterms:modified>
</cp:coreProperties>
</file>